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9" r:id="rId3"/>
    <p:sldId id="257" r:id="rId4"/>
    <p:sldId id="258" r:id="rId5"/>
    <p:sldId id="261" r:id="rId6"/>
    <p:sldId id="809" r:id="rId7"/>
    <p:sldId id="776" r:id="rId8"/>
    <p:sldId id="810" r:id="rId9"/>
    <p:sldId id="811" r:id="rId10"/>
    <p:sldId id="812" r:id="rId11"/>
    <p:sldId id="8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2"/>
    <p:restoredTop sz="94686"/>
  </p:normalViewPr>
  <p:slideViewPr>
    <p:cSldViewPr snapToGrid="0">
      <p:cViewPr varScale="1">
        <p:scale>
          <a:sx n="289" d="100"/>
          <a:sy n="289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5DC8-3296-6C4F-87D1-9AC3160A2744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6F12A-E0AC-7543-B0B6-C77ED856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6F12A-E0AC-7543-B0B6-C77ED8568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D2C3-52F8-98C1-7C40-BF82B835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D3586-CB9A-CBCB-BF13-C0725BE9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5BF0-09C5-6268-6D8C-B1FED5B7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269-FA40-3A6E-E0D9-2DF95646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D011-8CEB-680E-72A6-1095FE6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BB9F-A028-507F-8D09-E5E518D7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E0D9D-BE1F-B453-0F12-5D44016F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7035-527F-6E21-A4C9-437EF815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37305-D02C-FF84-7F91-08791C6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62-2860-64ED-B5E2-1CD26F38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B3687-E3F8-5A49-794F-90E92AEF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794BB-D962-77E7-092C-269EFB53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9630-BE66-45C8-5C0B-3CFCB40F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D8CDB-0F75-5A87-E37C-D40FE80F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E78D-8B5C-C30F-7F98-85E6F76C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94E0-B03D-F21D-D5E6-49774A0D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6ED5-0FB2-56A8-96E7-EC5B60E0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A883-F841-5303-0DB9-0C257F0F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BAFF-3CCD-863B-D876-BB85EF53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B138-17BE-196B-8D50-EA2ECA10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2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17CD-35CF-45C3-602A-704427E6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2A8-2F01-20CF-03E7-F32382A0E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0AD7A-4307-F186-8F60-AF010DF4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58A1-E8B0-42CB-4119-65867F7E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9B0C-6B12-65F2-DA38-444E67DF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5B31-522C-1393-777F-367642BB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8C5-2855-01FD-2E03-EBFFBC7C5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01137-D290-3487-CE9E-C29852A41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A953-AD26-F2E2-ACD0-F4901E1D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E93CF-CF1A-7506-2A6A-7D9547DA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4A836-2C11-7F21-FE3A-7F99AB8D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1606-1CD7-F0E5-0D9D-3E072C77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77B1-AF30-92E5-15E2-53919793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327E5-15C1-F1E0-F5E1-8F971D8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EFA3E-04C7-4E75-36DE-312CCAFA7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BEF0-2765-701F-72DA-91EA74CD0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C8DD3-8C22-9B6B-BBDD-A6C3A956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02EB8-724F-D502-FA27-823EB999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AAF0-DC76-E8E1-8407-35002009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F4C9-8685-CE5C-F18F-7FC10F23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43195-F86E-0516-ABF7-8AD1F7BC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4C21-4D4B-224E-323C-8610867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02136-D7FB-7781-89D4-BF6468EF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A18C-A8BC-9FF8-509A-B4FBBA7B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29B2-4C4F-2F1D-AB11-141A201B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77D42-8998-B441-653F-ED2B823C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3B0-8EFC-8269-D4AA-1D673EA3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61BF-C7C0-65AA-775F-7B86FE0A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A7778-E60F-5247-0F5E-808AD0409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CD74-8C24-4FE4-0ECA-15E4ADF1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A67F-41D4-A3A8-7893-0141CE39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D8633-E5DA-B7B2-03C1-F3C6164F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96E2-87EC-B1F5-95F0-F7E97EA1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0195E-8D23-5AEE-0228-54DEB1280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FE1DE-4A53-5FD4-7FD6-7C24B8BE2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058D-39C0-03BA-23AE-5A995F04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94F77-B75B-E1AD-0946-988DD649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B701-E7EC-8978-91F8-00AA212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64D68-09F2-05A7-7031-E7A5E337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9E9E-5D55-57BA-0EAD-49C6EF98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D936-80AB-3930-740D-994BC7F1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D742-288B-AA03-90B3-81283EFD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1335-17DD-C50A-76F7-0461B48F8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Prime_Directive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top_venues&amp;hl=en&amp;vq=eng_databasesinformationsyste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dG628PEN1f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8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hat with white text&#10;&#10;AI-generated content may be incorrect.">
            <a:extLst>
              <a:ext uri="{FF2B5EF4-FFF2-40B4-BE49-F238E27FC236}">
                <a16:creationId xmlns:a16="http://schemas.microsoft.com/office/drawing/2014/main" id="{01EF3009-E6C1-3938-E293-88159911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32" y="5101016"/>
            <a:ext cx="2032472" cy="168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381C7-C30E-25C7-FF7B-861DED50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7" y="264142"/>
            <a:ext cx="5734975" cy="1325563"/>
          </a:xfrm>
        </p:spPr>
        <p:txBody>
          <a:bodyPr/>
          <a:lstStyle/>
          <a:p>
            <a:r>
              <a:rPr lang="en-US" dirty="0"/>
              <a:t>Star Wars or Star Trek?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C718C-77DA-1E18-36E7-40F0037E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vs.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3657-514F-285A-60EE-59FCF44B4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8878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My bias &amp; contemporary politics</a:t>
            </a:r>
          </a:p>
          <a:p>
            <a:pPr lvl="1"/>
            <a:r>
              <a:rPr lang="en-US" dirty="0"/>
              <a:t>I was 8 in 1964, and 21 in 1977</a:t>
            </a:r>
          </a:p>
          <a:p>
            <a:pPr lvl="1"/>
            <a:r>
              <a:rPr lang="en-US" dirty="0"/>
              <a:t>As a child, I wrote a letter protesting cancelation</a:t>
            </a:r>
          </a:p>
          <a:p>
            <a:r>
              <a:rPr lang="en-US" dirty="0"/>
              <a:t>What happened in America in 1960s &amp; 1970s?  </a:t>
            </a:r>
          </a:p>
          <a:p>
            <a:pPr lvl="1"/>
            <a:r>
              <a:rPr lang="en-US" i="1" dirty="0"/>
              <a:t>Vietnam &amp; Watergate</a:t>
            </a:r>
          </a:p>
          <a:p>
            <a:pPr lvl="1"/>
            <a:r>
              <a:rPr lang="en-US" dirty="0"/>
              <a:t>Kennedy (Peace Corps) </a:t>
            </a:r>
            <a:r>
              <a:rPr lang="en-US" dirty="0">
                <a:sym typeface="Wingdings" pitchFamily="2" charset="2"/>
              </a:rPr>
              <a:t> Nixon (</a:t>
            </a:r>
            <a:r>
              <a:rPr lang="en-US" i="1" dirty="0">
                <a:sym typeface="Wingdings" pitchFamily="2" charset="2"/>
              </a:rPr>
              <a:t>I am not a crook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Star Trek: Innocence, naiveté, curiosity, responsibility  (Responsible AI)</a:t>
            </a:r>
          </a:p>
          <a:p>
            <a:pPr lvl="1"/>
            <a:r>
              <a:rPr lang="en-US" dirty="0"/>
              <a:t>Star Wars: Grievance, self-righteousness, arrogance (and breaking things irresponsibly)</a:t>
            </a:r>
          </a:p>
          <a:p>
            <a:r>
              <a:rPr lang="en-US" dirty="0"/>
              <a:t>Star Trek &amp; Vietnam</a:t>
            </a:r>
          </a:p>
          <a:p>
            <a:pPr lvl="1"/>
            <a:r>
              <a:rPr lang="en-US" sz="2600" dirty="0"/>
              <a:t>The prime directive </a:t>
            </a:r>
            <a:r>
              <a:rPr lang="en-US" sz="2600" dirty="0">
                <a:hlinkClick r:id="rId3"/>
              </a:rPr>
              <a:t>https://en.wikipedia.org/wiki/Prime_Directive</a:t>
            </a:r>
            <a:endParaRPr lang="en-US" sz="2600" dirty="0"/>
          </a:p>
          <a:p>
            <a:pPr lvl="1"/>
            <a:r>
              <a:rPr lang="en-US" sz="2600" dirty="0"/>
              <a:t>Reference to Vietnam: </a:t>
            </a:r>
            <a:r>
              <a:rPr lang="en-US" sz="2200" i="1" dirty="0"/>
              <a:t>A civilization that had evolved beyond colonialism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6B9114-78B0-6AC4-EE2D-FF4023F8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Prime Directive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DE273C-698C-66C0-701D-67D89788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4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Also known as</a:t>
            </a:r>
          </a:p>
          <a:p>
            <a:pPr lvl="1"/>
            <a:r>
              <a:rPr lang="en-US" dirty="0"/>
              <a:t>Starfleet General Order 1</a:t>
            </a:r>
          </a:p>
          <a:p>
            <a:pPr lvl="1"/>
            <a:r>
              <a:rPr lang="en-US" dirty="0"/>
              <a:t>Non-Interference Directive</a:t>
            </a:r>
          </a:p>
          <a:p>
            <a:r>
              <a:rPr lang="en-US" dirty="0"/>
              <a:t>Seek out new life and new civilizations</a:t>
            </a:r>
          </a:p>
          <a:p>
            <a:pPr lvl="1"/>
            <a:r>
              <a:rPr lang="en-US" dirty="0"/>
              <a:t>No identification of self or mission.</a:t>
            </a:r>
          </a:p>
          <a:p>
            <a:pPr lvl="1"/>
            <a:r>
              <a:rPr lang="en-US" dirty="0"/>
              <a:t>No interference with the social, cultural, or technological development of said planet.</a:t>
            </a:r>
          </a:p>
          <a:p>
            <a:pPr lvl="1"/>
            <a:r>
              <a:rPr lang="en-US" dirty="0"/>
              <a:t>No reference to space, other worlds, or advanced civilizations.</a:t>
            </a:r>
          </a:p>
          <a:p>
            <a:pPr lvl="1"/>
            <a:r>
              <a:rPr lang="en-US" dirty="0"/>
              <a:t>The exception to this is if said society has already been exposed to the concepts listed herein.</a:t>
            </a:r>
          </a:p>
        </p:txBody>
      </p:sp>
      <p:pic>
        <p:nvPicPr>
          <p:cNvPr id="1026" name="Picture 2" descr="Poster for Raiders of the Lost Ark">
            <a:extLst>
              <a:ext uri="{FF2B5EF4-FFF2-40B4-BE49-F238E27FC236}">
                <a16:creationId xmlns:a16="http://schemas.microsoft.com/office/drawing/2014/main" id="{EF9BE456-AA06-E2C7-E7D5-B8E07CD1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48" y="0"/>
            <a:ext cx="1855386" cy="28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41D7FB-FDD6-6478-0E23-7FCFE38C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78" y="140477"/>
            <a:ext cx="3013620" cy="18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3E43E6-7D41-FCDB-072F-1A7CEC27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8" y="46392"/>
            <a:ext cx="1540646" cy="1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EF0D7-09B1-F712-6076-505746F24F17}"/>
              </a:ext>
            </a:extLst>
          </p:cNvPr>
          <p:cNvSpPr txBox="1"/>
          <p:nvPr/>
        </p:nvSpPr>
        <p:spPr>
          <a:xfrm>
            <a:off x="1692004" y="148924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874B5-9020-A4F8-BAB7-F4BE5B36695E}"/>
              </a:ext>
            </a:extLst>
          </p:cNvPr>
          <p:cNvSpPr txBox="1"/>
          <p:nvPr/>
        </p:nvSpPr>
        <p:spPr>
          <a:xfrm>
            <a:off x="6541381" y="140477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1977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E33106B-9624-3111-3775-6285E2FC9F9C}"/>
              </a:ext>
            </a:extLst>
          </p:cNvPr>
          <p:cNvSpPr/>
          <p:nvPr/>
        </p:nvSpPr>
        <p:spPr>
          <a:xfrm>
            <a:off x="10636781" y="2700268"/>
            <a:ext cx="1539353" cy="722466"/>
          </a:xfrm>
          <a:prstGeom prst="wedgeRoundRectCallout">
            <a:avLst>
              <a:gd name="adj1" fmla="val -72555"/>
              <a:gd name="adj2" fmla="val 405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</a:t>
            </a:r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613E24-710A-E665-6954-4758C72C7D78}"/>
              </a:ext>
            </a:extLst>
          </p:cNvPr>
          <p:cNvSpPr/>
          <p:nvPr/>
        </p:nvSpPr>
        <p:spPr>
          <a:xfrm>
            <a:off x="5213266" y="4973521"/>
            <a:ext cx="1162943" cy="557680"/>
          </a:xfrm>
          <a:prstGeom prst="wedgeRoundRectCallout">
            <a:avLst>
              <a:gd name="adj1" fmla="val -91852"/>
              <a:gd name="adj2" fmla="val -44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Trump &amp; MAGA</a:t>
            </a:r>
          </a:p>
        </p:txBody>
      </p:sp>
      <p:pic>
        <p:nvPicPr>
          <p:cNvPr id="1034" name="Picture 10" descr="Clint Eastwood in The Good, the Bad and the Ugly (1966)">
            <a:extLst>
              <a:ext uri="{FF2B5EF4-FFF2-40B4-BE49-F238E27FC236}">
                <a16:creationId xmlns:a16="http://schemas.microsoft.com/office/drawing/2014/main" id="{4AC2D4A0-DB90-935B-52C0-D7EF3759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018" y="4933490"/>
            <a:ext cx="2280639" cy="18125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271DE-47FC-574A-A7D0-5D3C807AEFB7}"/>
              </a:ext>
            </a:extLst>
          </p:cNvPr>
          <p:cNvSpPr txBox="1"/>
          <p:nvPr/>
        </p:nvSpPr>
        <p:spPr>
          <a:xfrm>
            <a:off x="8977612" y="6267820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76DC5-4438-DF87-27CF-43FD56FCACB4}"/>
              </a:ext>
            </a:extLst>
          </p:cNvPr>
          <p:cNvSpPr txBox="1"/>
          <p:nvPr/>
        </p:nvSpPr>
        <p:spPr>
          <a:xfrm>
            <a:off x="9610096" y="2118389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1981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1BB998E-D25F-8BF7-1EF2-0A6E805B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AA4428-9235-6EC7-CB84-7319036B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2031" y="638096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54B892C-260A-8BBF-A349-55021ADF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15A4551-4B96-32A7-6AD1-7678E14A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cise Oxford English Dictionary: Main edition">
            <a:extLst>
              <a:ext uri="{FF2B5EF4-FFF2-40B4-BE49-F238E27FC236}">
                <a16:creationId xmlns:a16="http://schemas.microsoft.com/office/drawing/2014/main" id="{6FC0B238-FDC1-E35E-466B-58F9539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B099C-D243-05EB-7BEC-80B5DE2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3096" cy="1325563"/>
          </a:xfrm>
        </p:spPr>
        <p:txBody>
          <a:bodyPr/>
          <a:lstStyle/>
          <a:p>
            <a:r>
              <a:rPr lang="en-US" dirty="0"/>
              <a:t>End-to-End Self-Organizing Systems v. Human-in-the-Loop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5C075-D52C-A2A4-46D6-9D3C76CF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Collaboration with Hanks (PMI)</a:t>
            </a:r>
          </a:p>
          <a:p>
            <a:r>
              <a:rPr lang="en-US" dirty="0"/>
              <a:t>We always assumed</a:t>
            </a:r>
          </a:p>
          <a:p>
            <a:pPr lvl="1"/>
            <a:r>
              <a:rPr lang="en-US" dirty="0"/>
              <a:t>computer was in a supporting role. </a:t>
            </a:r>
          </a:p>
          <a:p>
            <a:r>
              <a:rPr lang="en-US" dirty="0"/>
              <a:t>It was my job to speed up drudgery </a:t>
            </a:r>
          </a:p>
          <a:p>
            <a:pPr lvl="1"/>
            <a:r>
              <a:rPr lang="en-US" dirty="0"/>
              <a:t>of reading concordances, </a:t>
            </a:r>
          </a:p>
          <a:p>
            <a:r>
              <a:rPr lang="en-US" dirty="0"/>
              <a:t>but it was not my job </a:t>
            </a:r>
          </a:p>
          <a:p>
            <a:pPr lvl="1"/>
            <a:r>
              <a:rPr lang="en-US" dirty="0"/>
              <a:t>to automate his job. </a:t>
            </a:r>
          </a:p>
          <a:p>
            <a:r>
              <a:rPr lang="en-US" dirty="0"/>
              <a:t>He loved most of what he did, </a:t>
            </a:r>
          </a:p>
          <a:p>
            <a:pPr lvl="1"/>
            <a:r>
              <a:rPr lang="en-US" dirty="0"/>
              <a:t>though he was happy to work with me to automate a few unpleasant chores, </a:t>
            </a:r>
          </a:p>
          <a:p>
            <a:pPr lvl="1"/>
            <a:r>
              <a:rPr lang="en-US" dirty="0"/>
              <a:t>so he could spend more time on the parts of his job that he truly enjoyed.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84973-9D92-DCBA-FFF4-19C1986E6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 am concerned that we are too carried away with the upsides </a:t>
            </a:r>
          </a:p>
          <a:p>
            <a:r>
              <a:rPr lang="en-US" dirty="0"/>
              <a:t>Too much talk about firing linguists, </a:t>
            </a:r>
          </a:p>
          <a:p>
            <a:pPr lvl="1"/>
            <a:r>
              <a:rPr lang="en-US" dirty="0"/>
              <a:t>and replacing historians like Platt and </a:t>
            </a:r>
          </a:p>
          <a:p>
            <a:pPr lvl="1"/>
            <a:r>
              <a:rPr lang="en-US" dirty="0"/>
              <a:t>lexicographers like Hanks with automation. </a:t>
            </a:r>
          </a:p>
          <a:p>
            <a:r>
              <a:rPr lang="en-US" dirty="0"/>
              <a:t>Bots can already do many things, </a:t>
            </a:r>
          </a:p>
          <a:p>
            <a:pPr lvl="1"/>
            <a:r>
              <a:rPr lang="en-US" dirty="0"/>
              <a:t>and they will get better, </a:t>
            </a:r>
          </a:p>
          <a:p>
            <a:pPr lvl="1"/>
            <a:r>
              <a:rPr lang="en-US" dirty="0"/>
              <a:t>but bots cannot – and should not attempt to – do more than they can do.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85900C29-4317-373E-B15D-7E5730A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19" y="78512"/>
            <a:ext cx="2387112" cy="1612176"/>
          </a:xfrm>
          <a:prstGeom prst="rect">
            <a:avLst/>
          </a:prstGeom>
        </p:spPr>
      </p:pic>
      <p:pic>
        <p:nvPicPr>
          <p:cNvPr id="9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49AC514-8963-016A-A97E-49F3180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24" y="5108575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Dictionary of Surnames">
            <a:extLst>
              <a:ext uri="{FF2B5EF4-FFF2-40B4-BE49-F238E27FC236}">
                <a16:creationId xmlns:a16="http://schemas.microsoft.com/office/drawing/2014/main" id="{43628B41-40A0-1ACB-7D0C-D60EF55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llins COBUILD Learner's Dictionary; Concise Edition">
            <a:extLst>
              <a:ext uri="{FF2B5EF4-FFF2-40B4-BE49-F238E27FC236}">
                <a16:creationId xmlns:a16="http://schemas.microsoft.com/office/drawing/2014/main" id="{043A3AA7-0AD5-E71A-D77A-A264338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89AD076-3EE1-5EED-0E1B-CD5C379C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A47FA5-28F6-4E97-8FCE-D70DF5D3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1165" y="6360258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68AC4-81A6-45E7-C581-7A684894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4538" y="6356350"/>
            <a:ext cx="4114800" cy="365125"/>
          </a:xfrm>
        </p:spPr>
        <p:txBody>
          <a:bodyPr/>
          <a:lstStyle/>
          <a:p>
            <a:r>
              <a:rPr lang="en-US" dirty="0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E929F-110C-7AA5-68F3-5FE3B6A4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F5A4089F-4CE7-37F7-5701-DA550A44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05" y="5917222"/>
            <a:ext cx="1586004" cy="13110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nha Publishers">
            <a:extLst>
              <a:ext uri="{FF2B5EF4-FFF2-40B4-BE49-F238E27FC236}">
                <a16:creationId xmlns:a16="http://schemas.microsoft.com/office/drawing/2014/main" id="{DCC04917-DBD2-B392-6950-936F898D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5884020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BD05D6A-4B48-9013-9F30-F664071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142" y="145981"/>
            <a:ext cx="2387112" cy="161217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2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Rationalism v. Empiricism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dirty="0"/>
              <a:t> </a:t>
            </a:r>
            <a:r>
              <a:rPr lang="en-US" i="1" dirty="0"/>
              <a:t>Every time I fire a linguist, 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– Jelinek (2004)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01A70-E6B6-11D3-7DE6-9404CA6DF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911" y="147745"/>
            <a:ext cx="8896880" cy="6345129"/>
          </a:xfrm>
          <a:ln w="127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9C760-D3FE-B620-206A-3A29DC5A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197"/>
            <a:ext cx="3551808" cy="2143957"/>
          </a:xfrm>
          <a:solidFill>
            <a:schemeClr val="bg2"/>
          </a:solidFill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Boundaries / Classification of Literature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4FEC9C91-8046-A163-A2C7-DDB34AB3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BDF06-3413-94F8-0DDA-5C8211DF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39546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76D88-C400-A03A-7B2E-520D2760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E3BC7-D96A-95A8-AF04-66DF9164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86D2-0018-7871-77C6-7605A9B6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Boundaries: Academic Courses / Textbooks</a:t>
            </a:r>
            <a:br>
              <a:rPr lang="en-US" dirty="0"/>
            </a:br>
            <a:r>
              <a:rPr lang="en-US" dirty="0"/>
              <a:t>Historical Silos: No Longer Relevant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E8D4E-EDC9-84DA-F05E-9F18A2166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Status (History)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E1464-F721-A2AF-5527-3DD9C11015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Silos: (Choose three electives)</a:t>
            </a:r>
          </a:p>
          <a:p>
            <a:pPr lvl="1"/>
            <a:r>
              <a:rPr lang="en-US" dirty="0"/>
              <a:t>Vision (CVPR)</a:t>
            </a:r>
          </a:p>
          <a:p>
            <a:pPr lvl="1"/>
            <a:r>
              <a:rPr lang="en-US" dirty="0"/>
              <a:t>Machine Learning (</a:t>
            </a:r>
            <a:r>
              <a:rPr lang="en-US" dirty="0" err="1"/>
              <a:t>NeurIPS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Mining (KDD)</a:t>
            </a:r>
          </a:p>
          <a:p>
            <a:pPr lvl="1"/>
            <a:r>
              <a:rPr lang="en-US" dirty="0"/>
              <a:t>Web Search (WWW)</a:t>
            </a:r>
          </a:p>
          <a:p>
            <a:pPr lvl="1"/>
            <a:r>
              <a:rPr lang="en-US" dirty="0"/>
              <a:t>Artificial Intelligence (IJCAI)</a:t>
            </a:r>
          </a:p>
          <a:p>
            <a:pPr lvl="1"/>
            <a:r>
              <a:rPr lang="en-US" dirty="0"/>
              <a:t>Computational Linguistics (ACL)</a:t>
            </a:r>
          </a:p>
          <a:p>
            <a:pPr lvl="1"/>
            <a:r>
              <a:rPr lang="en-US" dirty="0"/>
              <a:t>Speech (ICASSP)</a:t>
            </a:r>
          </a:p>
          <a:p>
            <a:pPr lvl="1"/>
            <a:r>
              <a:rPr lang="en-US" dirty="0"/>
              <a:t>Information Retrieval (SIGIR)</a:t>
            </a:r>
          </a:p>
          <a:p>
            <a:pPr lvl="1"/>
            <a:r>
              <a:rPr lang="en-US" dirty="0"/>
              <a:t>Recommendations (</a:t>
            </a:r>
            <a:r>
              <a:rPr lang="en-US" dirty="0" err="1"/>
              <a:t>RecSys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97F85-1BA2-5600-1CF9-6B6F736D6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Proposed Alternative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BD0980-624B-766D-A6F9-B1AA7D0D37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Foundations (Two Terms)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2"/>
            <a:r>
              <a:rPr lang="en-US" dirty="0"/>
              <a:t>Prompt Engineering: Chat &amp; RAG</a:t>
            </a:r>
          </a:p>
          <a:p>
            <a:pPr lvl="2"/>
            <a:r>
              <a:rPr lang="en-US" dirty="0"/>
              <a:t>Deep Nets</a:t>
            </a:r>
          </a:p>
          <a:p>
            <a:pPr lvl="3"/>
            <a:r>
              <a:rPr lang="en-US" dirty="0"/>
              <a:t>Training foundation models</a:t>
            </a:r>
          </a:p>
          <a:p>
            <a:pPr lvl="3"/>
            <a:r>
              <a:rPr lang="en-US" dirty="0"/>
              <a:t>Fine-Tuning (fit)</a:t>
            </a:r>
          </a:p>
          <a:p>
            <a:pPr lvl="3"/>
            <a:r>
              <a:rPr lang="en-US" dirty="0"/>
              <a:t>Inference (predict)</a:t>
            </a:r>
          </a:p>
          <a:p>
            <a:pPr lvl="1"/>
            <a:r>
              <a:rPr lang="en-US" dirty="0"/>
              <a:t>Approximate Nearest Neighbors (ANN)</a:t>
            </a:r>
          </a:p>
          <a:p>
            <a:r>
              <a:rPr lang="en-US" dirty="0"/>
              <a:t>Applications (One Term)</a:t>
            </a:r>
          </a:p>
          <a:p>
            <a:pPr lvl="1"/>
            <a:r>
              <a:rPr lang="en-US" dirty="0"/>
              <a:t>Silos: Everything on the left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7335CE56-2B5C-F299-2DD8-721F196D0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24E9BF-46DB-DDBC-817F-B39B7C6D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0031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D2EAA4-6DD3-26BC-D615-C22BDFE1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12C3B9-29F0-D467-EA27-27411F8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B465A5-5DE5-D505-69E8-71ACF7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Venues (with H-indexes from Google Scholar)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https://scholar.google.com/citations?view_op=top_venues</a:t>
            </a:r>
            <a:endParaRPr lang="en-US" sz="3200" dirty="0"/>
          </a:p>
        </p:txBody>
      </p:sp>
      <p:pic>
        <p:nvPicPr>
          <p:cNvPr id="7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DA9F9-0F21-6773-429B-11FB37DAA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53572"/>
            <a:ext cx="5181600" cy="3695443"/>
          </a:xfrm>
          <a:ln w="12700"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13AB83-8CF3-8B20-4B1E-985ECA6B4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CVPR (440), ICCV (291)</a:t>
            </a:r>
          </a:p>
          <a:p>
            <a:r>
              <a:rPr lang="en-US" dirty="0"/>
              <a:t>Artificial Intelligence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(337), ICLR (304), ICML (268), AAAI (220), IJCAI (136)</a:t>
            </a:r>
          </a:p>
          <a:p>
            <a:r>
              <a:rPr lang="en-US" dirty="0"/>
              <a:t>Computational Linguistics</a:t>
            </a:r>
          </a:p>
          <a:p>
            <a:pPr lvl="1"/>
            <a:r>
              <a:rPr lang="en-US" dirty="0"/>
              <a:t>ACL (215), EMNLP (193)</a:t>
            </a:r>
          </a:p>
          <a:p>
            <a:r>
              <a:rPr lang="en-US" dirty="0"/>
              <a:t>Signal Processing</a:t>
            </a:r>
          </a:p>
          <a:p>
            <a:pPr lvl="1"/>
            <a:r>
              <a:rPr lang="en-US" dirty="0"/>
              <a:t>ICASSP (129), INTERSPEECH (111)</a:t>
            </a:r>
          </a:p>
          <a:p>
            <a:r>
              <a:rPr lang="en-US" dirty="0"/>
              <a:t>Data Mining</a:t>
            </a:r>
          </a:p>
          <a:p>
            <a:pPr lvl="1"/>
            <a:r>
              <a:rPr lang="en-US" dirty="0"/>
              <a:t>KDD (124)</a:t>
            </a:r>
          </a:p>
          <a:p>
            <a:r>
              <a:rPr lang="en-US" dirty="0"/>
              <a:t>Databases &amp; Information Systems</a:t>
            </a:r>
          </a:p>
          <a:p>
            <a:pPr lvl="1"/>
            <a:r>
              <a:rPr lang="en-US" dirty="0"/>
              <a:t>WWW (112), SIGIR (103)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3A1CD-B0F4-7813-E17B-54899AFD5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5" y="4922668"/>
            <a:ext cx="1819861" cy="181986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F5A61BC-796F-A317-1DDE-8BA11B63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57400" y="6377404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CD8D040-F409-362F-FD72-C60EA872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EE5B6E-A95B-20A4-B153-9228D6B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5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0460AA9-5CA4-C60F-81AA-6E4537545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632" y="1312704"/>
            <a:ext cx="5538694" cy="49049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37" y="255029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Narrative: Academics cannot afford to train foundation LLMs</a:t>
            </a:r>
            <a:br>
              <a:rPr lang="en-US" sz="3200" dirty="0"/>
            </a:br>
            <a:r>
              <a:rPr lang="en-US" sz="3200" dirty="0"/>
              <a:t>Update: DeepSeek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5858" y="1090603"/>
            <a:ext cx="5181600" cy="3499481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E4243D9-057B-68EB-F68F-2FC69B5A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Dictionary of Surnames">
            <a:extLst>
              <a:ext uri="{FF2B5EF4-FFF2-40B4-BE49-F238E27FC236}">
                <a16:creationId xmlns:a16="http://schemas.microsoft.com/office/drawing/2014/main" id="{F86AEB68-1657-AEEC-B2D6-BFB0C690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74" y="4418201"/>
            <a:ext cx="2723961" cy="22518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ha Publishers">
            <a:extLst>
              <a:ext uri="{FF2B5EF4-FFF2-40B4-BE49-F238E27FC236}">
                <a16:creationId xmlns:a16="http://schemas.microsoft.com/office/drawing/2014/main" id="{FFAB7BAD-BFBD-4BCF-B9A6-96FB670E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3" y="1719325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3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123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Old Slide </a:t>
            </a:r>
            <a:r>
              <a:rPr lang="en-US" sz="3600" dirty="0">
                <a:sym typeface="Wingdings" pitchFamily="2" charset="2"/>
              </a:rPr>
              <a:t>(</a:t>
            </a:r>
            <a:r>
              <a:rPr lang="en-US" sz="3600" dirty="0"/>
              <a:t>Before DeepSeek)</a:t>
            </a:r>
            <a:br>
              <a:rPr lang="en-US" sz="3600" dirty="0"/>
            </a:br>
            <a:r>
              <a:rPr lang="en-US" sz="3600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58" y="6446483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7465798" cy="1552366"/>
          </a:xfrm>
          <a:prstGeom prst="wedgeRoundRectCallout">
            <a:avLst>
              <a:gd name="adj1" fmla="val -30678"/>
              <a:gd name="adj2" fmla="val -140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227278" y="242592"/>
            <a:ext cx="4741560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BB15076A-F33E-0877-CDDD-185318FA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0718983-4A33-BEE3-B87A-7680AD60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931" y="6368587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1398B7-86B8-4BA7-5F30-A76962F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6C13-A30B-4867-406E-9D8AC802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term, ‘Opium War’,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1E22-ED53-C63D-3B1A-F89089885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people (and bots) think the war was about opium, but…</a:t>
            </a:r>
          </a:p>
          <a:p>
            <a:pPr lvl="1"/>
            <a:r>
              <a:rPr lang="en-US" dirty="0"/>
              <a:t>Editorial in </a:t>
            </a:r>
            <a:r>
              <a:rPr lang="en-US" i="1" dirty="0"/>
              <a:t>The Times </a:t>
            </a:r>
            <a:r>
              <a:rPr lang="en-US" dirty="0"/>
              <a:t>on March 23, 1840</a:t>
            </a:r>
          </a:p>
          <a:p>
            <a:pPr lvl="1"/>
            <a:r>
              <a:rPr lang="en-US" dirty="0"/>
              <a:t>Conservatives thought opium was bad for business (tea and textiles)</a:t>
            </a:r>
          </a:p>
          <a:p>
            <a:r>
              <a:rPr lang="en-US" dirty="0"/>
              <a:t>Editorials are spin (not news)</a:t>
            </a:r>
          </a:p>
          <a:p>
            <a:pPr lvl="1"/>
            <a:r>
              <a:rPr lang="en-US" dirty="0"/>
              <a:t>This editorial was attacking the government (Whigs) for attacking China.</a:t>
            </a:r>
          </a:p>
          <a:p>
            <a:pPr lvl="1"/>
            <a:r>
              <a:rPr lang="en-US" dirty="0"/>
              <a:t>Of course, they knew the Whigs were opposed to drugs (but for other reasons)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3214F-1669-149F-9E89-C85D7A7E18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Metaphorical language</a:t>
            </a:r>
          </a:p>
          <a:p>
            <a:pPr lvl="1"/>
            <a:r>
              <a:rPr lang="en-US" dirty="0"/>
              <a:t>“Ragging the puck”: A common expression in Canadian Parliamentary Debates</a:t>
            </a:r>
          </a:p>
          <a:p>
            <a:pPr lvl="2"/>
            <a:r>
              <a:rPr lang="en-US" dirty="0"/>
              <a:t>“Ragging the puck” is not about hockey</a:t>
            </a:r>
          </a:p>
          <a:p>
            <a:pPr lvl="2"/>
            <a:r>
              <a:rPr lang="en-US" dirty="0"/>
              <a:t>“Opium Wars” is not about opium</a:t>
            </a:r>
          </a:p>
          <a:p>
            <a:r>
              <a:rPr lang="en-US" dirty="0"/>
              <a:t>Neither side of a debate in parliament </a:t>
            </a:r>
          </a:p>
          <a:p>
            <a:pPr lvl="1"/>
            <a:r>
              <a:rPr lang="en-US" dirty="0"/>
              <a:t>would admit to ragging the puck </a:t>
            </a:r>
          </a:p>
          <a:p>
            <a:pPr lvl="2"/>
            <a:r>
              <a:rPr lang="en-US" dirty="0"/>
              <a:t>or to defending drug-smugglers, </a:t>
            </a:r>
          </a:p>
          <a:p>
            <a:pPr lvl="1"/>
            <a:r>
              <a:rPr lang="en-US" dirty="0"/>
              <a:t>but both sides are more than willing </a:t>
            </a:r>
          </a:p>
          <a:p>
            <a:pPr lvl="2"/>
            <a:r>
              <a:rPr lang="en-US" dirty="0"/>
              <a:t>to accuse the other side of such activities. </a:t>
            </a:r>
          </a:p>
          <a:p>
            <a:r>
              <a:rPr lang="en-US" dirty="0"/>
              <a:t>The current state-of-the-art is</a:t>
            </a:r>
          </a:p>
          <a:p>
            <a:pPr lvl="1"/>
            <a:r>
              <a:rPr lang="en-US" dirty="0"/>
              <a:t>amazing on fluency, </a:t>
            </a:r>
          </a:p>
          <a:p>
            <a:pPr lvl="1"/>
            <a:r>
              <a:rPr lang="en-US" dirty="0"/>
              <a:t>but debating points, denials and accusations </a:t>
            </a:r>
          </a:p>
          <a:p>
            <a:pPr lvl="1"/>
            <a:r>
              <a:rPr lang="en-US" dirty="0"/>
              <a:t>remain an open challenge for future research</a:t>
            </a:r>
          </a:p>
          <a:p>
            <a:r>
              <a:rPr lang="en-US" dirty="0"/>
              <a:t>More open challenges:</a:t>
            </a:r>
          </a:p>
          <a:p>
            <a:pPr lvl="1"/>
            <a:r>
              <a:rPr lang="en-US" dirty="0"/>
              <a:t>Perspective: Century of Humiliation</a:t>
            </a:r>
          </a:p>
          <a:p>
            <a:pPr lvl="1"/>
            <a:endParaRPr lang="en-US" dirty="0"/>
          </a:p>
        </p:txBody>
      </p:sp>
      <p:pic>
        <p:nvPicPr>
          <p:cNvPr id="5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B001151-B768-A1DC-FB95-3E1D6FB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3" y="4268664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D2B0C88-E6C5-8D12-E164-55288BCA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929C-0E63-708A-B72C-F1A10CEB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1542" y="63563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79996-43B9-F6AF-6146-E3A5C878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07F12-3EF7-352E-7A3B-F369EA2F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2087D25B-AD60-F5DE-84A7-CF3BE65E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38" y="4303833"/>
            <a:ext cx="3015761" cy="20367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05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1252</Words>
  <Application>Microsoft Macintosh PowerPoint</Application>
  <PresentationFormat>Widescreen</PresentationFormat>
  <Paragraphs>207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Wingdings</vt:lpstr>
      <vt:lpstr>Office Theme</vt:lpstr>
      <vt:lpstr>Star Wars or Star Trek?</vt:lpstr>
      <vt:lpstr>Boundaries / Classification of Literature</vt:lpstr>
      <vt:lpstr>Boundaries: Academic Courses / Textbooks Historical Silos: No Longer Relevant</vt:lpstr>
      <vt:lpstr>Venues (with H-indexes from Google Scholar) https://scholar.google.com/citations?view_op=top_venues</vt:lpstr>
      <vt:lpstr>Narrative: Academics cannot afford to train foundation LLMs Update: DeepSeek</vt:lpstr>
      <vt:lpstr>Old Slide (Before DeepSeek) Why Change Terminology?</vt:lpstr>
      <vt:lpstr> VLSI History http://www.eecs.mit.edu/docs/newsletter/VLSI.pdf http://ai.eecs.umich.edu/people/conway/Memoirs/MIT/MIT_Reminiscences.pdf   </vt:lpstr>
      <vt:lpstr>Narrative: DeepSeek Ripped off ChatGPT (but American bots don’t say the following)</vt:lpstr>
      <vt:lpstr>Where did the term, ‘Opium War’, come from?</vt:lpstr>
      <vt:lpstr>End-to-End Self-Organizing Systems v. Human-in-the-Loop</vt:lpstr>
      <vt:lpstr>Rationalism v. Empiricism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50</cp:revision>
  <dcterms:created xsi:type="dcterms:W3CDTF">2025-07-11T14:35:48Z</dcterms:created>
  <dcterms:modified xsi:type="dcterms:W3CDTF">2025-07-12T13:53:13Z</dcterms:modified>
</cp:coreProperties>
</file>